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3" r:id="rId5"/>
    <p:sldId id="270" r:id="rId6"/>
    <p:sldId id="269" r:id="rId7"/>
    <p:sldId id="280" r:id="rId8"/>
    <p:sldId id="268" r:id="rId9"/>
    <p:sldId id="264" r:id="rId10"/>
    <p:sldId id="265" r:id="rId11"/>
    <p:sldId id="275" r:id="rId12"/>
    <p:sldId id="266" r:id="rId13"/>
    <p:sldId id="271" r:id="rId14"/>
    <p:sldId id="272" r:id="rId15"/>
    <p:sldId id="274" r:id="rId16"/>
    <p:sldId id="273" r:id="rId17"/>
    <p:sldId id="261" r:id="rId18"/>
    <p:sldId id="262" r:id="rId19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0" autoAdjust="0"/>
    <p:restoredTop sz="94656" autoAdjust="0"/>
  </p:normalViewPr>
  <p:slideViewPr>
    <p:cSldViewPr>
      <p:cViewPr varScale="1">
        <p:scale>
          <a:sx n="154" d="100"/>
          <a:sy n="154" d="100"/>
        </p:scale>
        <p:origin x="19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9C41B-26E8-4EA7-9876-74FCFBEF2F25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842A-0421-4D03-91D3-452D2D83482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358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842A-0421-4D03-91D3-452D2D834821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21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2843213" y="6742113"/>
            <a:ext cx="914400" cy="9144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279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55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1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36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32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33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85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29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89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70AA3-9F01-44CF-832F-9909BA5C06CE}" type="datetimeFigureOut">
              <a:rPr lang="de-AT" smtClean="0"/>
              <a:t>21.10.2020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DC04-0A2D-4341-9173-1BD7DBF70077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0870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3691"/>
            <a:ext cx="9144000" cy="3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6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2978565-77FD-4ECF-95B7-05000C74A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760641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248472" cy="360040"/>
          </a:xfrm>
        </p:spPr>
        <p:txBody>
          <a:bodyPr>
            <a:noAutofit/>
          </a:bodyPr>
          <a:lstStyle/>
          <a:p>
            <a:r>
              <a:rPr lang="de-AT" dirty="0" err="1"/>
              <a:t>think</a:t>
            </a:r>
            <a:r>
              <a:rPr lang="de-AT" dirty="0"/>
              <a:t> cool </a:t>
            </a:r>
            <a:r>
              <a:rPr lang="de-AT" dirty="0" err="1"/>
              <a:t>think</a:t>
            </a:r>
            <a:r>
              <a:rPr lang="de-AT" dirty="0"/>
              <a:t> KUSTEC</a:t>
            </a:r>
            <a:endParaRPr lang="de-AT" sz="28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3688" y="836712"/>
            <a:ext cx="72728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4000" dirty="0">
                <a:solidFill>
                  <a:srgbClr val="145392"/>
                </a:solidFill>
              </a:rPr>
              <a:t>Kälteanlagentechniker/in</a:t>
            </a:r>
          </a:p>
          <a:p>
            <a:pPr algn="r"/>
            <a:endParaRPr lang="de-AT" sz="1200" dirty="0">
              <a:solidFill>
                <a:srgbClr val="145392"/>
              </a:solidFill>
            </a:endParaRPr>
          </a:p>
          <a:p>
            <a:pPr algn="r"/>
            <a:endParaRPr lang="de-AT" sz="1200" dirty="0">
              <a:solidFill>
                <a:srgbClr val="145392"/>
              </a:solidFill>
            </a:endParaRPr>
          </a:p>
          <a:p>
            <a:pPr algn="r"/>
            <a:endParaRPr lang="de-AT" sz="1200" dirty="0">
              <a:solidFill>
                <a:srgbClr val="145392"/>
              </a:solidFill>
            </a:endParaRPr>
          </a:p>
          <a:p>
            <a:pPr algn="r"/>
            <a:endParaRPr lang="de-AT" sz="1200" dirty="0">
              <a:solidFill>
                <a:srgbClr val="145392"/>
              </a:solidFill>
            </a:endParaRPr>
          </a:p>
          <a:p>
            <a:pPr algn="r"/>
            <a:r>
              <a:rPr lang="de-AT" sz="2800" dirty="0">
                <a:solidFill>
                  <a:srgbClr val="145392"/>
                </a:solidFill>
              </a:rPr>
              <a:t>Die  LEHRE mit ausgezeichneten </a:t>
            </a:r>
          </a:p>
          <a:p>
            <a:pPr algn="r"/>
            <a:r>
              <a:rPr lang="de-AT" sz="2800" dirty="0">
                <a:solidFill>
                  <a:srgbClr val="145392"/>
                </a:solidFill>
              </a:rPr>
              <a:t>Karrierechancen und </a:t>
            </a:r>
          </a:p>
          <a:p>
            <a:pPr algn="r"/>
            <a:r>
              <a:rPr lang="de-AT" sz="2800" dirty="0">
                <a:solidFill>
                  <a:srgbClr val="145392"/>
                </a:solidFill>
              </a:rPr>
              <a:t>Gehaltsaussichten.</a:t>
            </a:r>
          </a:p>
        </p:txBody>
      </p:sp>
    </p:spTree>
    <p:extLst>
      <p:ext uri="{BB962C8B-B14F-4D97-AF65-F5344CB8AC3E}">
        <p14:creationId xmlns:p14="http://schemas.microsoft.com/office/powerpoint/2010/main" val="30596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12568" cy="360040"/>
          </a:xfrm>
        </p:spPr>
        <p:txBody>
          <a:bodyPr/>
          <a:lstStyle/>
          <a:p>
            <a:r>
              <a:rPr lang="de-AT" dirty="0"/>
              <a:t>Auslandspraktikum in Nordirland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987112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Mattias Gaber absolvierte im Rahmen des Internationalen Fachkräfteaustausch ein Auslandspraktikum.</a:t>
            </a:r>
          </a:p>
          <a:p>
            <a:r>
              <a:rPr lang="de-AT" sz="1600" b="1" dirty="0"/>
              <a:t> </a:t>
            </a:r>
          </a:p>
          <a:p>
            <a:r>
              <a:rPr lang="de-AT" sz="1600" dirty="0"/>
              <a:t>Vier Wochen hatte Mattias die Möglichkeit, im Rahmen des Internationalen Fachkräfteaustausch, ein Praktikum bei einem Betrieb in Belfast (Nordirland) zu absolvieren. </a:t>
            </a:r>
          </a:p>
          <a:p>
            <a:r>
              <a:rPr lang="de-AT" sz="1600" dirty="0"/>
              <a:t>Mattias lernte den Arbeitsalltag in Nordirland kennen. </a:t>
            </a:r>
          </a:p>
          <a:p>
            <a:r>
              <a:rPr lang="de-AT" sz="1600" dirty="0"/>
              <a:t>Eine der größten Herausforderungen war es, den ungewohnten Arbeitsalltag in Englisch zu bewältigen.</a:t>
            </a:r>
            <a:endParaRPr lang="de-AT" sz="1600" b="1" dirty="0"/>
          </a:p>
          <a:p>
            <a:endParaRPr lang="de-AT" dirty="0"/>
          </a:p>
        </p:txBody>
      </p:sp>
      <p:pic>
        <p:nvPicPr>
          <p:cNvPr id="3074" name="Picture 2" descr="M:\KTP\Kunden Dokumentationen\Linde_Gas\Anlage 2328 Solid ULCF12LKS 2017 H2M Nr.9\M_Fotos\IMGP59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2" t="34735" r="21874"/>
          <a:stretch/>
        </p:blipFill>
        <p:spPr bwMode="auto">
          <a:xfrm>
            <a:off x="539552" y="3540916"/>
            <a:ext cx="3249935" cy="24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36704" cy="360040"/>
          </a:xfrm>
        </p:spPr>
        <p:txBody>
          <a:bodyPr/>
          <a:lstStyle/>
          <a:p>
            <a:r>
              <a:rPr lang="de-AT" dirty="0"/>
              <a:t>Auslandspraktikum in Nordirland</a:t>
            </a:r>
          </a:p>
        </p:txBody>
      </p:sp>
      <p:pic>
        <p:nvPicPr>
          <p:cNvPr id="1026" name="Picture 2" descr="Q:\Fotos\Fremdpraxis\IMG-4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956309" cy="37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43674" y="980728"/>
            <a:ext cx="83767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b="1" dirty="0"/>
              <a:t>Philipp Eichinger tauschte seinen Arbeitsplatz in </a:t>
            </a:r>
            <a:r>
              <a:rPr lang="de-AT" sz="1600" b="1" dirty="0" err="1"/>
              <a:t>Freundorf</a:t>
            </a:r>
            <a:r>
              <a:rPr lang="de-AT" sz="1600" b="1" dirty="0"/>
              <a:t> für einige Wochen gegen einen Arbeitsplatz in Nordirland</a:t>
            </a:r>
          </a:p>
          <a:p>
            <a:endParaRPr lang="de-AT" sz="1600" b="1" dirty="0"/>
          </a:p>
          <a:p>
            <a:r>
              <a:rPr lang="de-AT" sz="1600" dirty="0"/>
              <a:t>Für Philipp war das Auslandspraktikum eine „coole Möglichkeit, fachliche und persönliche Erfahrungen für die Weiterentwicklung zu sammeln“, und würde eine solche Chance „jederzeit wieder nutzen.“</a:t>
            </a:r>
            <a:endParaRPr lang="de-AT" sz="1600" b="1" dirty="0"/>
          </a:p>
          <a:p>
            <a:r>
              <a:rPr lang="de-AT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6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KUSTEC at </a:t>
            </a:r>
            <a:r>
              <a:rPr lang="de-AT" dirty="0" err="1"/>
              <a:t>work</a:t>
            </a:r>
            <a:endParaRPr lang="de-AT" dirty="0"/>
          </a:p>
        </p:txBody>
      </p:sp>
      <p:pic>
        <p:nvPicPr>
          <p:cNvPr id="1026" name="Picture 2" descr="N:\Fotos\Austrotherm\Kältemittelumstellung Austrotherm\DSC01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139952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Fotos\Austrotherm\Kältemittelumstellung Austrotherm\DSC01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56377"/>
            <a:ext cx="3744416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Fotos\Austrotherm\Kältemittelumstellung Austrotherm\DSC01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128542" cy="27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KUSTEC Akademie</a:t>
            </a:r>
          </a:p>
        </p:txBody>
      </p:sp>
      <p:pic>
        <p:nvPicPr>
          <p:cNvPr id="1027" name="Picture 3" descr="Q:\Fotos\Lehrstellenbörse\IMGP6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20" y="836712"/>
            <a:ext cx="3796622" cy="25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Fotos\Lehrstellenbörse\IMGP6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6540"/>
            <a:ext cx="3816423" cy="25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Fotos\Lehrstellenbörse\IMGP6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74" y="3846540"/>
            <a:ext cx="3821768" cy="25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:\Fotos\Lehrstellenbörse\IMGP6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4" y="836712"/>
            <a:ext cx="3796621" cy="25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KUSTEC Akademie</a:t>
            </a:r>
          </a:p>
        </p:txBody>
      </p:sp>
      <p:pic>
        <p:nvPicPr>
          <p:cNvPr id="1026" name="Picture 2" descr="Q:\Fotos\Lehrstellenbörse\IMGP6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816424" cy="2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Fotos\Lehrstellenbörse\IMGP62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3215"/>
          <a:stretch/>
        </p:blipFill>
        <p:spPr bwMode="auto">
          <a:xfrm>
            <a:off x="5292080" y="764704"/>
            <a:ext cx="3572314" cy="2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Fotos\Lehrstellenbörse\IMGP6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7" y="3645024"/>
            <a:ext cx="3816837" cy="25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Fotos\Lehrstellenbörse\IMGP62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689" b="-1"/>
          <a:stretch/>
        </p:blipFill>
        <p:spPr bwMode="auto">
          <a:xfrm>
            <a:off x="5292080" y="3645024"/>
            <a:ext cx="3572314" cy="25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KUSTEC Akademie</a:t>
            </a:r>
          </a:p>
        </p:txBody>
      </p:sp>
      <p:pic>
        <p:nvPicPr>
          <p:cNvPr id="1026" name="Picture 2" descr="Q:\Fotos\Lehrstellenbörse\IMGP6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4" y="764704"/>
            <a:ext cx="3813998" cy="25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Fotos\Lehrstellenbörse\IMGP6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74" y="764704"/>
            <a:ext cx="3813998" cy="25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Fotos\Lehrstellenbörse\IMGP6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7" y="3501008"/>
            <a:ext cx="3805945" cy="25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Fotos\Lehrstellenbörse\IMGP6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74" y="3488111"/>
            <a:ext cx="3813998" cy="25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KUSTEC Akademie</a:t>
            </a:r>
          </a:p>
        </p:txBody>
      </p:sp>
      <p:pic>
        <p:nvPicPr>
          <p:cNvPr id="2050" name="Picture 2" descr="Q:\Fotos\Lehrstellenbörse\IMGP6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816424" cy="2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Fotos\Lehrstellenbörse\IMGP6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764705"/>
            <a:ext cx="3816425" cy="253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Fotos\Lehrstellenbörse\IMGP6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08" y="3573015"/>
            <a:ext cx="3815464" cy="2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Q:\Fotos\Lehrstellenbörse\IMGP6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1" y="3573015"/>
            <a:ext cx="3808061" cy="252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544616" cy="360040"/>
          </a:xfrm>
        </p:spPr>
        <p:txBody>
          <a:bodyPr/>
          <a:lstStyle/>
          <a:p>
            <a:r>
              <a:rPr lang="de-AT" dirty="0"/>
              <a:t>Lehre - Kälteanlagentechniker/in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512" y="836712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145392"/>
                </a:solidFill>
              </a:rPr>
              <a:t>Du lernst über 3,5 Jahre den sehr gefragten Beruf des Kälteanlagentechnikers mit ausgezeichneten </a:t>
            </a:r>
          </a:p>
          <a:p>
            <a:r>
              <a:rPr lang="de-AT" sz="1600" dirty="0">
                <a:solidFill>
                  <a:srgbClr val="145392"/>
                </a:solidFill>
              </a:rPr>
              <a:t>Karrierechancen und Gehaltsaussichten.</a:t>
            </a:r>
          </a:p>
          <a:p>
            <a:endParaRPr lang="de-AT" sz="1600" dirty="0">
              <a:solidFill>
                <a:srgbClr val="145392"/>
              </a:solidFill>
            </a:endParaRPr>
          </a:p>
          <a:p>
            <a:r>
              <a:rPr lang="de-AT" sz="1600" dirty="0">
                <a:solidFill>
                  <a:srgbClr val="145392"/>
                </a:solidFill>
              </a:rPr>
              <a:t>Sei dabei, wenn es um interessante Projekte rund um die neueste Technik im Klima- und Kälteanlagenbau geht.</a:t>
            </a:r>
          </a:p>
          <a:p>
            <a:endParaRPr lang="de-AT" sz="1600" dirty="0">
              <a:solidFill>
                <a:srgbClr val="145392"/>
              </a:solidFill>
            </a:endParaRPr>
          </a:p>
          <a:p>
            <a:r>
              <a:rPr lang="de-AT" sz="1600" dirty="0">
                <a:solidFill>
                  <a:srgbClr val="145392"/>
                </a:solidFill>
              </a:rPr>
              <a:t>Von Klimaanlagen bis zur Kühlung für Wasserstofftankstellen. Du berechnest, baust, </a:t>
            </a:r>
          </a:p>
          <a:p>
            <a:r>
              <a:rPr lang="de-AT" sz="1600" dirty="0">
                <a:solidFill>
                  <a:srgbClr val="145392"/>
                </a:solidFill>
              </a:rPr>
              <a:t>montierst und prüfst, kümmerst dich um die Inbetriebnahme und Übergabe an den Kunden.</a:t>
            </a:r>
          </a:p>
          <a:p>
            <a:endParaRPr lang="de-AT" sz="1600" dirty="0">
              <a:solidFill>
                <a:srgbClr val="145392"/>
              </a:solidFill>
            </a:endParaRPr>
          </a:p>
          <a:p>
            <a:r>
              <a:rPr lang="de-AT" sz="1600" b="1" dirty="0">
                <a:solidFill>
                  <a:srgbClr val="145392"/>
                </a:solidFill>
              </a:rPr>
              <a:t>Anforderungen zur Lehre:</a:t>
            </a:r>
          </a:p>
          <a:p>
            <a:endParaRPr lang="de-AT" sz="1000" dirty="0">
              <a:solidFill>
                <a:srgbClr val="145392"/>
              </a:solidFill>
            </a:endParaRPr>
          </a:p>
          <a:p>
            <a:r>
              <a:rPr lang="de-AT" sz="1600" dirty="0">
                <a:solidFill>
                  <a:srgbClr val="145392"/>
                </a:solidFill>
              </a:rPr>
              <a:t>• Abgeschlossene Pflichtschule mit guten Noten</a:t>
            </a:r>
          </a:p>
          <a:p>
            <a:r>
              <a:rPr lang="de-AT" sz="1600" dirty="0">
                <a:solidFill>
                  <a:srgbClr val="145392"/>
                </a:solidFill>
              </a:rPr>
              <a:t>• Gute Umgangsformen, Höflichkeit, Ordnungssinn, Genauigkeit und Pünktlichkeit</a:t>
            </a:r>
          </a:p>
          <a:p>
            <a:r>
              <a:rPr lang="de-AT" sz="1600" dirty="0">
                <a:solidFill>
                  <a:srgbClr val="145392"/>
                </a:solidFill>
              </a:rPr>
              <a:t>• Handwerkliches Geschick und technisches Verständnis</a:t>
            </a:r>
          </a:p>
          <a:p>
            <a:r>
              <a:rPr lang="de-AT" sz="1600" dirty="0">
                <a:solidFill>
                  <a:srgbClr val="145392"/>
                </a:solidFill>
              </a:rPr>
              <a:t>• Logisches Denken und Lernbereitschaft</a:t>
            </a:r>
          </a:p>
          <a:p>
            <a:r>
              <a:rPr lang="de-AT" sz="1600" dirty="0">
                <a:solidFill>
                  <a:srgbClr val="145392"/>
                </a:solidFill>
              </a:rPr>
              <a:t>• Flexibilität, Einsatz- &amp; Reisebereitschaft im In- und Ausland</a:t>
            </a:r>
          </a:p>
          <a:p>
            <a:endParaRPr lang="de-AT" sz="1600" dirty="0">
              <a:solidFill>
                <a:srgbClr val="145392"/>
              </a:solidFill>
            </a:endParaRPr>
          </a:p>
          <a:p>
            <a:r>
              <a:rPr lang="de-AT" sz="1600" b="1" dirty="0">
                <a:solidFill>
                  <a:srgbClr val="145392"/>
                </a:solidFill>
              </a:rPr>
              <a:t>Das erwartet dich:</a:t>
            </a:r>
          </a:p>
          <a:p>
            <a:endParaRPr lang="de-AT" sz="1000" dirty="0">
              <a:solidFill>
                <a:srgbClr val="145392"/>
              </a:solidFill>
            </a:endParaRPr>
          </a:p>
          <a:p>
            <a:r>
              <a:rPr lang="de-AT" sz="1600" dirty="0">
                <a:solidFill>
                  <a:srgbClr val="145392"/>
                </a:solidFill>
              </a:rPr>
              <a:t>• Eine abwechslungsreiche Tätigkeit in einem dynamischen Team </a:t>
            </a:r>
          </a:p>
          <a:p>
            <a:r>
              <a:rPr lang="de-AT" sz="1600" dirty="0">
                <a:solidFill>
                  <a:srgbClr val="145392"/>
                </a:solidFill>
              </a:rPr>
              <a:t>• Fundierte und abwechslungsreiche Ausbildung im Bereich Kältetechnik</a:t>
            </a:r>
          </a:p>
          <a:p>
            <a:r>
              <a:rPr lang="de-AT" sz="1600" dirty="0">
                <a:solidFill>
                  <a:srgbClr val="145392"/>
                </a:solidFill>
              </a:rPr>
              <a:t>• Internationales Umfeld</a:t>
            </a:r>
          </a:p>
        </p:txBody>
      </p:sp>
    </p:spTree>
    <p:extLst>
      <p:ext uri="{BB962C8B-B14F-4D97-AF65-F5344CB8AC3E}">
        <p14:creationId xmlns:p14="http://schemas.microsoft.com/office/powerpoint/2010/main" val="1226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492896"/>
            <a:ext cx="4392488" cy="320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Starte durch mit uns!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>
                <a:solidFill>
                  <a:srgbClr val="145392"/>
                </a:solidFill>
              </a:rPr>
              <a:t>Interessierst du dich für eine </a:t>
            </a:r>
            <a:r>
              <a:rPr lang="de-AT" sz="2400" b="1" dirty="0">
                <a:solidFill>
                  <a:srgbClr val="145392"/>
                </a:solidFill>
              </a:rPr>
              <a:t>Lehre bei KUSTEC</a:t>
            </a:r>
            <a:r>
              <a:rPr lang="de-AT" sz="2400" dirty="0">
                <a:solidFill>
                  <a:srgbClr val="145392"/>
                </a:solidFill>
              </a:rPr>
              <a:t>?</a:t>
            </a:r>
          </a:p>
          <a:p>
            <a:pPr marL="0" indent="0">
              <a:buNone/>
            </a:pPr>
            <a:r>
              <a:rPr lang="de-AT" sz="2400" dirty="0">
                <a:solidFill>
                  <a:srgbClr val="145392"/>
                </a:solidFill>
              </a:rPr>
              <a:t>Möchtest du in eine Lehre bei KUSTEC hineinschnuppern?</a:t>
            </a:r>
          </a:p>
          <a:p>
            <a:pPr marL="0" indent="0">
              <a:buNone/>
            </a:pPr>
            <a:r>
              <a:rPr lang="de-AT" sz="2400" dirty="0">
                <a:solidFill>
                  <a:srgbClr val="145392"/>
                </a:solidFill>
              </a:rPr>
              <a:t>Sende deine Bewerbungsunterlagen an: </a:t>
            </a:r>
            <a:r>
              <a:rPr lang="de-AT" sz="2400" b="1" dirty="0">
                <a:solidFill>
                  <a:srgbClr val="145392"/>
                </a:solidFill>
              </a:rPr>
              <a:t>bewerbung@kustec.at</a:t>
            </a:r>
          </a:p>
          <a:p>
            <a:pPr marL="0" indent="0">
              <a:buNone/>
            </a:pPr>
            <a:endParaRPr lang="de-AT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3140968"/>
            <a:ext cx="37413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600" b="1" baseline="30000" dirty="0">
              <a:solidFill>
                <a:srgbClr val="145392"/>
              </a:solidFill>
            </a:endParaRPr>
          </a:p>
          <a:p>
            <a:endParaRPr lang="de-DE" sz="3600" b="1" baseline="30000" dirty="0">
              <a:solidFill>
                <a:srgbClr val="145392"/>
              </a:solidFill>
            </a:endParaRPr>
          </a:p>
          <a:p>
            <a:r>
              <a:rPr lang="de-DE" sz="3600" b="1" baseline="30000" dirty="0">
                <a:solidFill>
                  <a:srgbClr val="145392"/>
                </a:solidFill>
              </a:rPr>
              <a:t>                   Bewirb dich jetzt!</a:t>
            </a:r>
            <a:endParaRPr lang="de-AT" sz="3600" dirty="0">
              <a:solidFill>
                <a:srgbClr val="145392"/>
              </a:solidFill>
            </a:endParaRPr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067944" y="5661248"/>
            <a:ext cx="518457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5000" dirty="0">
                <a:solidFill>
                  <a:srgbClr val="145392"/>
                </a:solidFill>
                <a:latin typeface="Calibri" panose="020F0502020204030204" pitchFamily="34" charset="0"/>
              </a:rPr>
              <a:t>Tel.: 02274/44109</a:t>
            </a:r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323528" y="5301208"/>
            <a:ext cx="36004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000" dirty="0">
                <a:solidFill>
                  <a:srgbClr val="145392"/>
                </a:solidFill>
                <a:latin typeface="Calibri" panose="020F0502020204030204" pitchFamily="34" charset="0"/>
              </a:rPr>
              <a:t>Kälte- und Systemtechnik GmbH</a:t>
            </a:r>
          </a:p>
          <a:p>
            <a:pPr marL="0" indent="0">
              <a:buNone/>
            </a:pPr>
            <a:r>
              <a:rPr lang="de-AT" sz="2000" dirty="0" err="1">
                <a:solidFill>
                  <a:srgbClr val="145392"/>
                </a:solidFill>
                <a:latin typeface="Calibri" panose="020F0502020204030204" pitchFamily="34" charset="0"/>
              </a:rPr>
              <a:t>Strassfeld</a:t>
            </a:r>
            <a:r>
              <a:rPr lang="de-AT" sz="2000" dirty="0">
                <a:solidFill>
                  <a:srgbClr val="145392"/>
                </a:solidFill>
                <a:latin typeface="Calibri" panose="020F0502020204030204" pitchFamily="34" charset="0"/>
              </a:rPr>
              <a:t> 5, A-3441 </a:t>
            </a:r>
            <a:r>
              <a:rPr lang="de-AT" sz="2000" dirty="0" err="1">
                <a:solidFill>
                  <a:srgbClr val="145392"/>
                </a:solidFill>
                <a:latin typeface="Calibri" panose="020F0502020204030204" pitchFamily="34" charset="0"/>
              </a:rPr>
              <a:t>Freundorf</a:t>
            </a:r>
            <a:r>
              <a:rPr lang="de-AT" sz="2000" dirty="0">
                <a:solidFill>
                  <a:srgbClr val="145392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AT" sz="2000" dirty="0">
                <a:solidFill>
                  <a:srgbClr val="145392"/>
                </a:solidFill>
                <a:latin typeface="Calibri" panose="020F0502020204030204" pitchFamily="34" charset="0"/>
              </a:rPr>
              <a:t>E-Mail: bewerbung@kustec.at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5" y="2996952"/>
            <a:ext cx="1314153" cy="131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/>
              <a:t>Firmenentwicklung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de-AT" sz="2600" spc="-150" dirty="0">
                <a:latin typeface="Calibri" panose="020F0502020204030204" pitchFamily="34" charset="0"/>
              </a:rPr>
              <a:t>2006 - Gründung durch Martin Schreiblehner</a:t>
            </a:r>
          </a:p>
          <a:p>
            <a:r>
              <a:rPr lang="de-AT" sz="2600" spc="-150" dirty="0">
                <a:latin typeface="Calibri" panose="020F0502020204030204" pitchFamily="34" charset="0"/>
              </a:rPr>
              <a:t>2008 - erste Feststoffkühler für Wasserstofftankstelle</a:t>
            </a:r>
          </a:p>
          <a:p>
            <a:r>
              <a:rPr lang="de-AT" sz="2600" spc="-150" dirty="0">
                <a:latin typeface="Calibri" panose="020F0502020204030204" pitchFamily="34" charset="0"/>
              </a:rPr>
              <a:t>2009 - neue Firmenzentrale</a:t>
            </a:r>
          </a:p>
          <a:p>
            <a:r>
              <a:rPr lang="de-AT" sz="2600" spc="-150" dirty="0">
                <a:latin typeface="Calibri" panose="020F0502020204030204" pitchFamily="34" charset="0"/>
              </a:rPr>
              <a:t>2010 - Umgründung in Kälte- und Systemtechnik GmbH und 	    	   Übernahme der Firma </a:t>
            </a:r>
            <a:r>
              <a:rPr lang="de-AT" sz="2600" spc="-150" dirty="0" err="1">
                <a:latin typeface="Calibri" panose="020F0502020204030204" pitchFamily="34" charset="0"/>
              </a:rPr>
              <a:t>Eiskönig</a:t>
            </a:r>
            <a:endParaRPr lang="de-AT" sz="2600" spc="-150" dirty="0">
              <a:latin typeface="Calibri" panose="020F0502020204030204" pitchFamily="34" charset="0"/>
            </a:endParaRPr>
          </a:p>
          <a:p>
            <a:r>
              <a:rPr lang="de-AT" sz="2600" spc="-150" dirty="0">
                <a:latin typeface="Calibri" panose="020F0502020204030204" pitchFamily="34" charset="0"/>
              </a:rPr>
              <a:t>2016 - </a:t>
            </a:r>
            <a:r>
              <a:rPr lang="de-AT" sz="2600" dirty="0"/>
              <a:t>Verleihung des Staatspreises „VERENA“  für 	    	   Innovationen (Kachelofen Wärmepumpe)	</a:t>
            </a:r>
          </a:p>
          <a:p>
            <a:r>
              <a:rPr lang="de-AT" sz="2600" spc="-150" dirty="0">
                <a:latin typeface="Calibri" panose="020F0502020204030204" pitchFamily="34" charset="0"/>
              </a:rPr>
              <a:t>2016 - neues Firmenlogo zum 10 jährigen Jubiläum KUSTEC 	   </a:t>
            </a:r>
            <a:r>
              <a:rPr lang="de-AT" sz="2600" dirty="0"/>
              <a:t> 	   </a:t>
            </a:r>
            <a:r>
              <a:rPr lang="de-AT" sz="2600" spc="-150" dirty="0">
                <a:latin typeface="Calibri" panose="020F0502020204030204" pitchFamily="34" charset="0"/>
              </a:rPr>
              <a:t>Kälte- und Systemtechnik GmbH</a:t>
            </a:r>
          </a:p>
          <a:p>
            <a:r>
              <a:rPr lang="de-AT" sz="2600" spc="-150" dirty="0">
                <a:latin typeface="Calibri" panose="020F0502020204030204" pitchFamily="34" charset="0"/>
              </a:rPr>
              <a:t>2018 - Gründung Kustec Corp  Amerika in Denver</a:t>
            </a:r>
          </a:p>
          <a:p>
            <a:r>
              <a:rPr lang="de-AT" sz="2600" spc="-150" dirty="0">
                <a:latin typeface="Calibri" panose="020F0502020204030204" pitchFamily="34" charset="0"/>
              </a:rPr>
              <a:t>2019 - Zertifizierung Managementsystem nach  </a:t>
            </a:r>
          </a:p>
          <a:p>
            <a:pPr marL="0" indent="0">
              <a:buNone/>
            </a:pPr>
            <a:r>
              <a:rPr lang="de-AT" sz="2600" spc="-150" dirty="0">
                <a:latin typeface="Calibri" panose="020F0502020204030204" pitchFamily="34" charset="0"/>
              </a:rPr>
              <a:t>	    EN ISO 9001:2015</a:t>
            </a:r>
          </a:p>
          <a:p>
            <a:pPr marL="0" indent="0">
              <a:buNone/>
            </a:pPr>
            <a:endParaRPr lang="de-AT" spc="-1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spc="-1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spc="-1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spc="-1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spc="-1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AT" sz="2800" spc="-15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187177" cy="118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KUSTEC Weltweit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8" y="1600200"/>
            <a:ext cx="7922043" cy="4525963"/>
          </a:xfrm>
        </p:spPr>
      </p:pic>
      <p:sp>
        <p:nvSpPr>
          <p:cNvPr id="4" name="Rechteck 3"/>
          <p:cNvSpPr/>
          <p:nvPr/>
        </p:nvSpPr>
        <p:spPr>
          <a:xfrm>
            <a:off x="179512" y="764704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dirty="0">
                <a:solidFill>
                  <a:srgbClr val="145392"/>
                </a:solidFill>
                <a:latin typeface="Calibri" panose="020F0502020204030204" pitchFamily="34" charset="0"/>
              </a:rPr>
              <a:t>Weltweite Inbetriebnahmen - Weltweiter Kundenservice</a:t>
            </a:r>
          </a:p>
          <a:p>
            <a:pPr algn="ctr"/>
            <a:r>
              <a:rPr lang="de-AT" sz="2800" dirty="0">
                <a:solidFill>
                  <a:srgbClr val="145392"/>
                </a:solidFill>
                <a:latin typeface="Calibri" panose="020F0502020204030204" pitchFamily="34" charset="0"/>
              </a:rPr>
              <a:t>Referenzen in aller Welt</a:t>
            </a:r>
          </a:p>
          <a:p>
            <a:pPr algn="ctr"/>
            <a:endParaRPr lang="de-AT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Unsere Produkte</a:t>
            </a:r>
          </a:p>
        </p:txBody>
      </p:sp>
      <p:pic>
        <p:nvPicPr>
          <p:cNvPr id="1028" name="Picture 4" descr="N:\Fotos\Feuer\Feuer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18057"/>
          <a:stretch/>
        </p:blipFill>
        <p:spPr bwMode="auto">
          <a:xfrm>
            <a:off x="6732240" y="908720"/>
            <a:ext cx="2238375" cy="19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KTP\Kunden Dokumentationen\Linde_Gas\Anlage 2328 Solid ULCF12LKS 2017\M_Fotos\IMGP59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r="6195" b="1295"/>
          <a:stretch/>
        </p:blipFill>
        <p:spPr bwMode="auto">
          <a:xfrm>
            <a:off x="3995936" y="908720"/>
            <a:ext cx="2626022" cy="19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64" y="2996952"/>
            <a:ext cx="2870771" cy="234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M:\KTP\Kunden Dokumentationen\Linde_Gas\Anlage 2176 Solid ULCF 12LKS Compact, Westfalen Münster 2016-77\M_Fotos\2016-11-15 IBN Münster\WP_20161115_09_06_33_Pr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r="28802" b="12755"/>
          <a:stretch/>
        </p:blipFill>
        <p:spPr bwMode="auto">
          <a:xfrm rot="5400000">
            <a:off x="-662833" y="1679056"/>
            <a:ext cx="5304249" cy="37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133826" y="5445224"/>
            <a:ext cx="49746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baseline="30000" dirty="0">
                <a:solidFill>
                  <a:srgbClr val="145392"/>
                </a:solidFill>
              </a:rPr>
              <a:t>Klimaanlagen - Gaskühlung - Wasserkühlung </a:t>
            </a:r>
          </a:p>
          <a:p>
            <a:r>
              <a:rPr lang="de-DE" sz="2800" b="1" i="1" baseline="30000" dirty="0">
                <a:solidFill>
                  <a:srgbClr val="145392"/>
                </a:solidFill>
              </a:rPr>
              <a:t>Kühlanlagen für Gewerbe &amp; Industrie</a:t>
            </a:r>
          </a:p>
          <a:p>
            <a:r>
              <a:rPr lang="de-DE" sz="2800" b="1" i="1" baseline="30000" dirty="0">
                <a:solidFill>
                  <a:srgbClr val="145392"/>
                </a:solidFill>
              </a:rPr>
              <a:t>Sonderkälteanlagen - Wasserstoffkühlung</a:t>
            </a:r>
            <a:endParaRPr lang="de-AT" sz="2800" b="1" i="1" baseline="30000" dirty="0">
              <a:solidFill>
                <a:srgbClr val="145392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00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544616" cy="360040"/>
          </a:xfrm>
        </p:spPr>
        <p:txBody>
          <a:bodyPr/>
          <a:lstStyle/>
          <a:p>
            <a:r>
              <a:rPr lang="de-AT" sz="2400" b="1" dirty="0">
                <a:latin typeface="Calibri" panose="020F0502020204030204" pitchFamily="34" charset="0"/>
              </a:rPr>
              <a:t>Unsere Projekte </a:t>
            </a:r>
            <a:r>
              <a:rPr lang="de-AT" sz="2400" dirty="0"/>
              <a:t> „Klimaanlagen“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5338936" cy="4525963"/>
          </a:xfrm>
        </p:spPr>
        <p:txBody>
          <a:bodyPr/>
          <a:lstStyle/>
          <a:p>
            <a:pPr marL="0" indent="0">
              <a:buNone/>
            </a:pPr>
            <a:r>
              <a:rPr lang="de-AT" sz="1600" dirty="0">
                <a:latin typeface="Calibri" panose="020F0502020204030204" pitchFamily="34" charset="0"/>
              </a:rPr>
              <a:t>Gesundheit, Wohlbefinden und Leistungsfähigkeit hängen in hohem Masse von einem optimierten Raumklima ab.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Picture 2" descr="Q:\Downloads\2017\Restaurant_Illustration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" y="3284985"/>
            <a:ext cx="4491923" cy="29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Q:\Downloads\2017\FTXJ-MW_01_00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3453341"/>
            <a:ext cx="4283968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Q:\Downloads\2017\FTXJ-MS_fullview_00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024336" cy="18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328592" cy="360040"/>
          </a:xfrm>
        </p:spPr>
        <p:txBody>
          <a:bodyPr/>
          <a:lstStyle/>
          <a:p>
            <a:r>
              <a:rPr lang="de-AT" sz="2400" b="1" dirty="0">
                <a:latin typeface="Calibri" panose="020F0502020204030204" pitchFamily="34" charset="0"/>
              </a:rPr>
              <a:t>Unsere Projekte  „</a:t>
            </a:r>
            <a:r>
              <a:rPr lang="de-AT" sz="2400" dirty="0"/>
              <a:t>Industriekühlung“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/>
              <a:t>KUSTEC Industriekühlsysteme sind speziell abgestimmt auf Ihre Kühlanforderungen. Unsere Geräte zeichnen sich durch eine kompakte Bauweise, hohe Leistung und optimale Energieeffizienz aus.</a:t>
            </a:r>
          </a:p>
        </p:txBody>
      </p:sp>
      <p:pic>
        <p:nvPicPr>
          <p:cNvPr id="5" name="Picture 6" descr="http://www.kustec.at/files/gieshammer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9" y="2262618"/>
            <a:ext cx="2762555" cy="20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kustec.at/files/gieshammer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01069"/>
            <a:ext cx="2016224" cy="18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kustec.at/files/gieshammer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1" y="2308025"/>
            <a:ext cx="2497281" cy="18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kustec.at/files/gieshammer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546531" cy="20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kustec.at/files/gieshammer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952328" cy="20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kustec.at/files/gieshammer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85" y="4581128"/>
            <a:ext cx="1944216" cy="16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92172" cy="360040"/>
          </a:xfrm>
        </p:spPr>
        <p:txBody>
          <a:bodyPr/>
          <a:lstStyle/>
          <a:p>
            <a:r>
              <a:rPr lang="de-AT" sz="2400" b="1" dirty="0">
                <a:latin typeface="Calibri" panose="020F0502020204030204" pitchFamily="34" charset="0"/>
              </a:rPr>
              <a:t>Unsere Projekte </a:t>
            </a:r>
            <a:r>
              <a:rPr lang="de-AT" sz="2400" dirty="0">
                <a:latin typeface="Calibri" panose="020F0502020204030204" pitchFamily="34" charset="0"/>
              </a:rPr>
              <a:t>„</a:t>
            </a:r>
            <a:r>
              <a:rPr lang="fr-FR" sz="2400" dirty="0" err="1"/>
              <a:t>Hydrogen</a:t>
            </a:r>
            <a:r>
              <a:rPr lang="fr-FR" sz="2400" dirty="0"/>
              <a:t> Station</a:t>
            </a:r>
            <a:r>
              <a:rPr lang="de-AT" sz="2400" dirty="0"/>
              <a:t>“</a:t>
            </a:r>
            <a:endParaRPr lang="de-AT" sz="2400" dirty="0">
              <a:latin typeface="Calibri" panose="020F050202020403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/>
              <a:t>Die von KUSTEC entwickelten Kälteanlagen ermöglichen die Betankung mit Wasserstoff nach der weltweit gültigen Norm SAE J2601.</a:t>
            </a:r>
          </a:p>
          <a:p>
            <a:pPr marL="0" indent="0">
              <a:buNone/>
            </a:pPr>
            <a:r>
              <a:rPr lang="de-AT" sz="1600" dirty="0"/>
              <a:t>Unser System mit Direktverdampfung im Plattenwärmetauscher verbraucht weniger Energie als Kälteträgeranlagen und können je nach Kundenwunsch angepasst werden</a:t>
            </a:r>
            <a:r>
              <a:rPr lang="de-AT" sz="1800" dirty="0"/>
              <a:t>.</a:t>
            </a:r>
          </a:p>
        </p:txBody>
      </p:sp>
      <p:pic>
        <p:nvPicPr>
          <p:cNvPr id="1028" name="Picture 4" descr="R:\Linde_Gas\Anlage 2364 Solid ULCF 14LKC PyeongChang PKW\M_Fotos\Inbetriebnahme\IMG-20171115-WA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4" y="3123398"/>
            <a:ext cx="4211384" cy="315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Fotos\Linde Gas\2013-03-31 Japan Toyota City\CIMG0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3123398"/>
            <a:ext cx="4211384" cy="315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Planung</a:t>
            </a:r>
          </a:p>
        </p:txBody>
      </p:sp>
      <p:pic>
        <p:nvPicPr>
          <p:cNvPr id="4" name="Picture 2" descr="http://www.kustec.at/files/rohrleitungsbau_container_uebersic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766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>
                <a:latin typeface="Calibri" panose="020F0502020204030204" pitchFamily="34" charset="0"/>
              </a:rPr>
              <a:t>KUSTEC plant Kälteanlagen als Gesamtsystem</a:t>
            </a:r>
          </a:p>
          <a:p>
            <a:pPr marL="0" indent="0">
              <a:buNone/>
            </a:pPr>
            <a:endParaRPr lang="de-AT" sz="2000" dirty="0">
              <a:latin typeface="Calibri" panose="020F0502020204030204" pitchFamily="34" charset="0"/>
            </a:endParaRPr>
          </a:p>
        </p:txBody>
      </p:sp>
      <p:pic>
        <p:nvPicPr>
          <p:cNvPr id="6" name="Picture 2" descr="http://www.kustec.at/files/verteilerleitung_details_v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2766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752528" cy="360040"/>
          </a:xfrm>
        </p:spPr>
        <p:txBody>
          <a:bodyPr/>
          <a:lstStyle/>
          <a:p>
            <a:r>
              <a:rPr lang="de-AT" dirty="0"/>
              <a:t>Auslandspraktikum in Italien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4032448" cy="3024336"/>
          </a:xfrm>
        </p:spPr>
      </p:pic>
      <p:sp>
        <p:nvSpPr>
          <p:cNvPr id="3" name="Textfeld 2"/>
          <p:cNvSpPr txBox="1"/>
          <p:nvPr/>
        </p:nvSpPr>
        <p:spPr>
          <a:xfrm>
            <a:off x="395536" y="987112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Roman Heinrich absolvierte im Rahmen von „</a:t>
            </a:r>
            <a:r>
              <a:rPr lang="de-AT" sz="1600" b="1" dirty="0" err="1"/>
              <a:t>Let‘s</a:t>
            </a:r>
            <a:r>
              <a:rPr lang="de-AT" sz="1600" b="1" dirty="0"/>
              <a:t> Walz“ ein Auslandspraktikum.</a:t>
            </a:r>
          </a:p>
          <a:p>
            <a:r>
              <a:rPr lang="de-AT" sz="1600" b="1" dirty="0"/>
              <a:t> </a:t>
            </a:r>
          </a:p>
          <a:p>
            <a:r>
              <a:rPr lang="de-AT" sz="1600" dirty="0"/>
              <a:t>Vicenza in Italien statt </a:t>
            </a:r>
            <a:r>
              <a:rPr lang="de-AT" sz="1600" dirty="0" err="1"/>
              <a:t>Freundorf</a:t>
            </a:r>
            <a:r>
              <a:rPr lang="de-AT" sz="1600" dirty="0"/>
              <a:t> Kälteanlagentechniker Roman Heinrich wechselte für einen Monat seinen Arbeitsplatz.</a:t>
            </a:r>
          </a:p>
          <a:p>
            <a:r>
              <a:rPr lang="de-AT" sz="1600" dirty="0"/>
              <a:t>Damit war er unter den  Auserwählten, die ein Auslandspraktikum im Zuge der Wirtschaftskammeraktion „</a:t>
            </a:r>
            <a:r>
              <a:rPr lang="de-AT" sz="1600" dirty="0" err="1"/>
              <a:t>Let’s</a:t>
            </a:r>
            <a:r>
              <a:rPr lang="de-AT" sz="1600" dirty="0"/>
              <a:t> Walz“ in Kooperation mit dem Verein IFA (internationaler Fachkräfteaustausch) absolvieren durften.</a:t>
            </a:r>
          </a:p>
          <a:p>
            <a:endParaRPr lang="de-AT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14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Bildschirmpräsentation (4:3)</PresentationFormat>
  <Paragraphs>94</Paragraphs>
  <Slides>18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Larissa</vt:lpstr>
      <vt:lpstr>think cool think KUSTEC</vt:lpstr>
      <vt:lpstr>Firmenentwicklung</vt:lpstr>
      <vt:lpstr>KUSTEC Weltweit</vt:lpstr>
      <vt:lpstr>Unsere Produkte</vt:lpstr>
      <vt:lpstr>Unsere Projekte  „Klimaanlagen“</vt:lpstr>
      <vt:lpstr>Unsere Projekte  „Industriekühlung“</vt:lpstr>
      <vt:lpstr>Unsere Projekte „Hydrogen Station“</vt:lpstr>
      <vt:lpstr>Planung</vt:lpstr>
      <vt:lpstr>Auslandspraktikum in Italien</vt:lpstr>
      <vt:lpstr>Auslandspraktikum in Nordirland</vt:lpstr>
      <vt:lpstr>Auslandspraktikum in Nordirland</vt:lpstr>
      <vt:lpstr>KUSTEC at work</vt:lpstr>
      <vt:lpstr>KUSTEC Akademie</vt:lpstr>
      <vt:lpstr>KUSTEC Akademie</vt:lpstr>
      <vt:lpstr>KUSTEC Akademie</vt:lpstr>
      <vt:lpstr>KUSTEC Akademie</vt:lpstr>
      <vt:lpstr>Lehre - Kälteanlagentechniker/in</vt:lpstr>
      <vt:lpstr>Starte durch mit uns!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Mayer</dc:creator>
  <cp:lastModifiedBy>Thomas Mayer</cp:lastModifiedBy>
  <cp:revision>144</cp:revision>
  <cp:lastPrinted>2017-11-21T08:57:44Z</cp:lastPrinted>
  <dcterms:created xsi:type="dcterms:W3CDTF">2017-06-06T12:54:29Z</dcterms:created>
  <dcterms:modified xsi:type="dcterms:W3CDTF">2020-10-21T11:49:27Z</dcterms:modified>
</cp:coreProperties>
</file>